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nton" charset="1" panose="00000500000000000000"/>
      <p:regular r:id="rId15"/>
    </p:embeddedFont>
    <p:embeddedFont>
      <p:font typeface="TT Lakes Neue Bold" charset="1" panose="02010001040000080307"/>
      <p:regular r:id="rId16"/>
    </p:embeddedFont>
    <p:embeddedFont>
      <p:font typeface="Raleway" charset="1" panose="00000000000000000000"/>
      <p:regular r:id="rId17"/>
    </p:embeddedFont>
    <p:embeddedFont>
      <p:font typeface="Raleway Bold" charset="1" panose="00000000000000000000"/>
      <p:regular r:id="rId18"/>
    </p:embeddedFont>
    <p:embeddedFont>
      <p:font typeface="Arimo" charset="1" panose="020B0604020202020204"/>
      <p:regular r:id="rId19"/>
    </p:embeddedFont>
    <p:embeddedFont>
      <p:font typeface="Canva Sans" charset="1" panose="020B0503030501040103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jpeg>
</file>

<file path=ppt/media/image12.jpeg>
</file>

<file path=ppt/media/image13.png>
</file>

<file path=ppt/media/image14.svg>
</file>

<file path=ppt/media/image2.png>
</file>

<file path=ppt/media/image3.svg>
</file>

<file path=ppt/media/image4.png>
</file>

<file path=ppt/media/image5.jpe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6.jpeg" Type="http://schemas.openxmlformats.org/officeDocument/2006/relationships/image"/><Relationship Id="rId6" Target="../media/image7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1.jpeg" Type="http://schemas.openxmlformats.org/officeDocument/2006/relationships/image"/><Relationship Id="rId6" Target="../media/image12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3.png" Type="http://schemas.openxmlformats.org/officeDocument/2006/relationships/image"/><Relationship Id="rId6" Target="../media/image1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85442" y="1902042"/>
            <a:ext cx="18387059" cy="3515099"/>
            <a:chOff x="0" y="0"/>
            <a:chExt cx="4842682" cy="9257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42682" cy="925787"/>
            </a:xfrm>
            <a:custGeom>
              <a:avLst/>
              <a:gdLst/>
              <a:ahLst/>
              <a:cxnLst/>
              <a:rect r="r" b="b" t="t" l="l"/>
              <a:pathLst>
                <a:path h="925787" w="4842682">
                  <a:moveTo>
                    <a:pt x="0" y="0"/>
                  </a:moveTo>
                  <a:lnTo>
                    <a:pt x="4842682" y="0"/>
                  </a:lnTo>
                  <a:lnTo>
                    <a:pt x="4842682" y="925787"/>
                  </a:lnTo>
                  <a:lnTo>
                    <a:pt x="0" y="925787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85000"/>
                  </a:srgbClr>
                </a:gs>
                <a:gs pos="100000">
                  <a:srgbClr val="0074AD">
                    <a:alpha val="5525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38100"/>
              <a:ext cx="4842682" cy="8876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194306" y="9488397"/>
            <a:ext cx="2192753" cy="1597205"/>
            <a:chOff x="0" y="0"/>
            <a:chExt cx="577515" cy="42066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77515" cy="420663"/>
            </a:xfrm>
            <a:custGeom>
              <a:avLst/>
              <a:gdLst/>
              <a:ahLst/>
              <a:cxnLst/>
              <a:rect r="r" b="b" t="t" l="l"/>
              <a:pathLst>
                <a:path h="420663" w="577515">
                  <a:moveTo>
                    <a:pt x="0" y="0"/>
                  </a:moveTo>
                  <a:lnTo>
                    <a:pt x="577515" y="0"/>
                  </a:lnTo>
                  <a:lnTo>
                    <a:pt x="577515" y="420663"/>
                  </a:lnTo>
                  <a:lnTo>
                    <a:pt x="0" y="420663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38100"/>
              <a:ext cx="577515" cy="382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0" y="9488397"/>
            <a:ext cx="2192753" cy="1597205"/>
            <a:chOff x="0" y="0"/>
            <a:chExt cx="577515" cy="42066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77515" cy="420663"/>
            </a:xfrm>
            <a:custGeom>
              <a:avLst/>
              <a:gdLst/>
              <a:ahLst/>
              <a:cxnLst/>
              <a:rect r="r" b="b" t="t" l="l"/>
              <a:pathLst>
                <a:path h="420663" w="577515">
                  <a:moveTo>
                    <a:pt x="0" y="0"/>
                  </a:moveTo>
                  <a:lnTo>
                    <a:pt x="577515" y="0"/>
                  </a:lnTo>
                  <a:lnTo>
                    <a:pt x="577515" y="420663"/>
                  </a:lnTo>
                  <a:lnTo>
                    <a:pt x="0" y="420663"/>
                  </a:lnTo>
                  <a:close/>
                </a:path>
              </a:pathLst>
            </a:custGeom>
            <a:gradFill rotWithShape="true">
              <a:gsLst>
                <a:gs pos="0">
                  <a:srgbClr val="0074AD">
                    <a:alpha val="6500"/>
                  </a:srgbClr>
                </a:gs>
                <a:gs pos="100000">
                  <a:srgbClr val="45DEE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38100"/>
              <a:ext cx="577515" cy="382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914827" y="9719553"/>
            <a:ext cx="731654" cy="345873"/>
          </a:xfrm>
          <a:custGeom>
            <a:avLst/>
            <a:gdLst/>
            <a:ahLst/>
            <a:cxnLst/>
            <a:rect r="r" b="b" t="t" l="l"/>
            <a:pathLst>
              <a:path h="345873" w="731654">
                <a:moveTo>
                  <a:pt x="0" y="0"/>
                </a:moveTo>
                <a:lnTo>
                  <a:pt x="731654" y="0"/>
                </a:lnTo>
                <a:lnTo>
                  <a:pt x="731654" y="345873"/>
                </a:lnTo>
                <a:lnTo>
                  <a:pt x="0" y="3458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347653" y="2843938"/>
            <a:ext cx="15592694" cy="2588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733"/>
              </a:lnSpc>
              <a:spcBef>
                <a:spcPct val="0"/>
              </a:spcBef>
            </a:pPr>
            <a:r>
              <a:rPr lang="en-US" sz="18616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E-SMART DASH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5083714" y="814382"/>
            <a:ext cx="7648747" cy="1781906"/>
          </a:xfrm>
          <a:custGeom>
            <a:avLst/>
            <a:gdLst/>
            <a:ahLst/>
            <a:cxnLst/>
            <a:rect r="r" b="b" t="t" l="l"/>
            <a:pathLst>
              <a:path h="1781906" w="7648747">
                <a:moveTo>
                  <a:pt x="0" y="0"/>
                </a:moveTo>
                <a:lnTo>
                  <a:pt x="7648746" y="0"/>
                </a:lnTo>
                <a:lnTo>
                  <a:pt x="7648746" y="1781906"/>
                </a:lnTo>
                <a:lnTo>
                  <a:pt x="0" y="17819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1000"/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3622245" y="8402319"/>
            <a:ext cx="11252625" cy="895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87"/>
              </a:lnSpc>
            </a:pPr>
            <a:r>
              <a:rPr lang="en-US" b="true" sz="4044" spc="1047">
                <a:solidFill>
                  <a:srgbClr val="FFFFFF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Under the supervision of:</a:t>
            </a:r>
          </a:p>
          <a:p>
            <a:pPr algn="ctr">
              <a:lnSpc>
                <a:spcPts val="769"/>
              </a:lnSpc>
            </a:pPr>
          </a:p>
          <a:p>
            <a:pPr algn="ctr">
              <a:lnSpc>
                <a:spcPts val="2122"/>
              </a:lnSpc>
              <a:spcBef>
                <a:spcPct val="0"/>
              </a:spcBef>
            </a:pPr>
            <a:r>
              <a:rPr lang="en-US" sz="2002" spc="51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Internal supervisor:MS.JYOTI KATARI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436970" y="9615403"/>
            <a:ext cx="1205367" cy="388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51"/>
              </a:lnSpc>
              <a:spcBef>
                <a:spcPct val="0"/>
              </a:spcBef>
            </a:pPr>
            <a:r>
              <a:rPr lang="en-US" b="true" sz="1463" spc="379">
                <a:solidFill>
                  <a:srgbClr val="FFFFFF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PAGE 1/11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01612" y="381432"/>
            <a:ext cx="4482101" cy="228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7"/>
              </a:lnSpc>
              <a:spcBef>
                <a:spcPct val="0"/>
              </a:spcBef>
            </a:pPr>
            <a:r>
              <a:rPr lang="en-US" b="true" sz="1582" spc="9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SCHOOL OF ENGINEERING TECHNOLOGY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688978" y="9583651"/>
            <a:ext cx="1185892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ENSI152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559661" y="5729004"/>
            <a:ext cx="9377794" cy="22433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51"/>
              </a:lnSpc>
            </a:pPr>
            <a:r>
              <a:rPr lang="en-US" b="true" sz="317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TEAM MEMBERS</a:t>
            </a:r>
            <a:r>
              <a:rPr lang="en-US" sz="31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: </a:t>
            </a:r>
          </a:p>
          <a:p>
            <a:pPr algn="ctr">
              <a:lnSpc>
                <a:spcPts val="4451"/>
              </a:lnSpc>
            </a:pPr>
            <a:r>
              <a:rPr lang="en-US" sz="31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SMRUTHI JHA (2401730081) </a:t>
            </a:r>
          </a:p>
          <a:p>
            <a:pPr algn="ctr">
              <a:lnSpc>
                <a:spcPts val="4451"/>
              </a:lnSpc>
            </a:pPr>
            <a:r>
              <a:rPr lang="en-US" sz="31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&amp; </a:t>
            </a:r>
          </a:p>
          <a:p>
            <a:pPr algn="ctr">
              <a:lnSpc>
                <a:spcPts val="4451"/>
              </a:lnSpc>
              <a:spcBef>
                <a:spcPct val="0"/>
              </a:spcBef>
            </a:pPr>
            <a:r>
              <a:rPr lang="en-US" sz="31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ANSH KUMAR(2401730126)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529441" y="9583651"/>
            <a:ext cx="4277870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SMRUTHI JHA &amp; ANSH KUMAR</a:t>
            </a:r>
          </a:p>
        </p:txBody>
      </p:sp>
      <p:sp>
        <p:nvSpPr>
          <p:cNvPr name="AutoShape 21" id="21"/>
          <p:cNvSpPr/>
          <p:nvPr/>
        </p:nvSpPr>
        <p:spPr>
          <a:xfrm flipV="true">
            <a:off x="0" y="9469347"/>
            <a:ext cx="18288000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2" id="22"/>
          <p:cNvSpPr txBox="true"/>
          <p:nvPr/>
        </p:nvSpPr>
        <p:spPr>
          <a:xfrm rot="0">
            <a:off x="9144000" y="9583651"/>
            <a:ext cx="2258785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E-SMART DASH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067367" y="9488397"/>
            <a:ext cx="2192753" cy="1597205"/>
            <a:chOff x="0" y="0"/>
            <a:chExt cx="577515" cy="4206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7515" cy="420663"/>
            </a:xfrm>
            <a:custGeom>
              <a:avLst/>
              <a:gdLst/>
              <a:ahLst/>
              <a:cxnLst/>
              <a:rect r="r" b="b" t="t" l="l"/>
              <a:pathLst>
                <a:path h="420663" w="577515">
                  <a:moveTo>
                    <a:pt x="0" y="0"/>
                  </a:moveTo>
                  <a:lnTo>
                    <a:pt x="577515" y="0"/>
                  </a:lnTo>
                  <a:lnTo>
                    <a:pt x="577515" y="420663"/>
                  </a:lnTo>
                  <a:lnTo>
                    <a:pt x="0" y="420663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38100"/>
              <a:ext cx="577515" cy="382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9488397"/>
            <a:ext cx="2192753" cy="1597205"/>
            <a:chOff x="0" y="0"/>
            <a:chExt cx="577515" cy="42066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77515" cy="420663"/>
            </a:xfrm>
            <a:custGeom>
              <a:avLst/>
              <a:gdLst/>
              <a:ahLst/>
              <a:cxnLst/>
              <a:rect r="r" b="b" t="t" l="l"/>
              <a:pathLst>
                <a:path h="420663" w="577515">
                  <a:moveTo>
                    <a:pt x="0" y="0"/>
                  </a:moveTo>
                  <a:lnTo>
                    <a:pt x="577515" y="0"/>
                  </a:lnTo>
                  <a:lnTo>
                    <a:pt x="577515" y="420663"/>
                  </a:lnTo>
                  <a:lnTo>
                    <a:pt x="0" y="420663"/>
                  </a:lnTo>
                  <a:close/>
                </a:path>
              </a:pathLst>
            </a:custGeom>
            <a:gradFill rotWithShape="true">
              <a:gsLst>
                <a:gs pos="0">
                  <a:srgbClr val="0074AD">
                    <a:alpha val="6500"/>
                  </a:srgbClr>
                </a:gs>
                <a:gs pos="100000">
                  <a:srgbClr val="45DEE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38100"/>
              <a:ext cx="577515" cy="382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914827" y="9719553"/>
            <a:ext cx="731654" cy="345873"/>
          </a:xfrm>
          <a:custGeom>
            <a:avLst/>
            <a:gdLst/>
            <a:ahLst/>
            <a:cxnLst/>
            <a:rect r="r" b="b" t="t" l="l"/>
            <a:pathLst>
              <a:path h="345873" w="731654">
                <a:moveTo>
                  <a:pt x="0" y="0"/>
                </a:moveTo>
                <a:lnTo>
                  <a:pt x="731654" y="0"/>
                </a:lnTo>
                <a:lnTo>
                  <a:pt x="731654" y="345873"/>
                </a:lnTo>
                <a:lnTo>
                  <a:pt x="0" y="3458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-2178981" y="927683"/>
            <a:ext cx="18387059" cy="2561714"/>
            <a:chOff x="0" y="0"/>
            <a:chExt cx="4842682" cy="6746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842682" cy="674690"/>
            </a:xfrm>
            <a:custGeom>
              <a:avLst/>
              <a:gdLst/>
              <a:ahLst/>
              <a:cxnLst/>
              <a:rect r="r" b="b" t="t" l="l"/>
              <a:pathLst>
                <a:path h="674690" w="4842682">
                  <a:moveTo>
                    <a:pt x="0" y="0"/>
                  </a:moveTo>
                  <a:lnTo>
                    <a:pt x="4842682" y="0"/>
                  </a:lnTo>
                  <a:lnTo>
                    <a:pt x="4842682" y="674690"/>
                  </a:lnTo>
                  <a:lnTo>
                    <a:pt x="0" y="674690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38100"/>
              <a:ext cx="4842682" cy="6365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2874717" y="9626807"/>
            <a:ext cx="4053201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SMRUTHI JHA &amp; ANSH KUMAR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125995" y="9622647"/>
            <a:ext cx="1422576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ENSI152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561060" y="9600426"/>
            <a:ext cx="1205367" cy="388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51"/>
              </a:lnSpc>
              <a:spcBef>
                <a:spcPct val="0"/>
              </a:spcBef>
            </a:pPr>
            <a:r>
              <a:rPr lang="en-US" b="true" sz="1463" spc="379">
                <a:solidFill>
                  <a:srgbClr val="FFFFFF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PAGE 2/11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882321" y="1577515"/>
            <a:ext cx="9954962" cy="1385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04"/>
              </a:lnSpc>
              <a:spcBef>
                <a:spcPct val="0"/>
              </a:spcBef>
            </a:pPr>
            <a:r>
              <a:rPr lang="en-US" sz="990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INTRODUCTION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463057" y="4165672"/>
            <a:ext cx="12793489" cy="3878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94501" indent="-397251" lvl="1">
              <a:lnSpc>
                <a:spcPts val="5151"/>
              </a:lnSpc>
              <a:buFont typeface="Arial"/>
              <a:buChar char="•"/>
            </a:pPr>
            <a:r>
              <a:rPr lang="en-US" sz="36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Web-based interactive dashboard</a:t>
            </a:r>
          </a:p>
          <a:p>
            <a:pPr algn="l" marL="794501" indent="-397251" lvl="1">
              <a:lnSpc>
                <a:spcPts val="5151"/>
              </a:lnSpc>
              <a:buFont typeface="Arial"/>
              <a:buChar char="•"/>
            </a:pPr>
            <a:r>
              <a:rPr lang="en-US" sz="36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Converts Excel data into dynamic, interactive visuals</a:t>
            </a:r>
          </a:p>
          <a:p>
            <a:pPr algn="l" marL="794501" indent="-397251" lvl="1">
              <a:lnSpc>
                <a:spcPts val="5151"/>
              </a:lnSpc>
              <a:buFont typeface="Arial"/>
              <a:buChar char="•"/>
            </a:pPr>
            <a:r>
              <a:rPr lang="en-US" sz="36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AI-driven trend analysis for deeper insights</a:t>
            </a:r>
          </a:p>
          <a:p>
            <a:pPr algn="l" marL="794501" indent="-397251" lvl="1">
              <a:lnSpc>
                <a:spcPts val="5151"/>
              </a:lnSpc>
              <a:buFont typeface="Arial"/>
              <a:buChar char="•"/>
            </a:pPr>
            <a:r>
              <a:rPr lang="en-US" sz="36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Enhanced data visualization for better decision-making</a:t>
            </a:r>
          </a:p>
          <a:p>
            <a:pPr algn="l" marL="794501" indent="-397251" lvl="1">
              <a:lnSpc>
                <a:spcPts val="5151"/>
              </a:lnSpc>
              <a:buFont typeface="Arial"/>
              <a:buChar char="•"/>
            </a:pPr>
            <a:r>
              <a:rPr lang="en-US" sz="36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Simplifies complex data for accessibility and action</a:t>
            </a:r>
          </a:p>
          <a:p>
            <a:pPr algn="l">
              <a:lnSpc>
                <a:spcPts val="5151"/>
              </a:lnSpc>
              <a:spcBef>
                <a:spcPct val="0"/>
              </a:spcBef>
            </a:pPr>
          </a:p>
        </p:txBody>
      </p:sp>
      <p:grpSp>
        <p:nvGrpSpPr>
          <p:cNvPr name="Group 18" id="18"/>
          <p:cNvGrpSpPr/>
          <p:nvPr/>
        </p:nvGrpSpPr>
        <p:grpSpPr>
          <a:xfrm rot="0">
            <a:off x="2192753" y="8372795"/>
            <a:ext cx="14216383" cy="249315"/>
            <a:chOff x="0" y="0"/>
            <a:chExt cx="3744232" cy="6566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744232" cy="65663"/>
            </a:xfrm>
            <a:custGeom>
              <a:avLst/>
              <a:gdLst/>
              <a:ahLst/>
              <a:cxnLst/>
              <a:rect r="r" b="b" t="t" l="l"/>
              <a:pathLst>
                <a:path h="65663" w="3744232">
                  <a:moveTo>
                    <a:pt x="0" y="0"/>
                  </a:moveTo>
                  <a:lnTo>
                    <a:pt x="3744232" y="0"/>
                  </a:lnTo>
                  <a:lnTo>
                    <a:pt x="3744232" y="65663"/>
                  </a:lnTo>
                  <a:lnTo>
                    <a:pt x="0" y="65663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38100"/>
              <a:ext cx="3744232" cy="27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7753269" y="9689322"/>
            <a:ext cx="3534047" cy="303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09"/>
              </a:lnSpc>
              <a:spcBef>
                <a:spcPct val="0"/>
              </a:spcBef>
            </a:pPr>
            <a:r>
              <a:rPr lang="en-US" sz="2083" spc="53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E-Smart Dash</a:t>
            </a:r>
          </a:p>
        </p:txBody>
      </p:sp>
      <p:sp>
        <p:nvSpPr>
          <p:cNvPr name="AutoShape 22" id="22"/>
          <p:cNvSpPr/>
          <p:nvPr/>
        </p:nvSpPr>
        <p:spPr>
          <a:xfrm>
            <a:off x="20" y="9478872"/>
            <a:ext cx="18288000" cy="1905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3" id="23"/>
          <p:cNvSpPr txBox="true"/>
          <p:nvPr/>
        </p:nvSpPr>
        <p:spPr>
          <a:xfrm rot="0">
            <a:off x="914827" y="461390"/>
            <a:ext cx="4482101" cy="228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7"/>
              </a:lnSpc>
              <a:spcBef>
                <a:spcPct val="0"/>
              </a:spcBef>
            </a:pPr>
            <a:r>
              <a:rPr lang="en-US" b="true" sz="1582" spc="9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SCHOOL OF ENGINEERING TECHNOLOGY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385362" y="9486809"/>
            <a:ext cx="2192753" cy="1597205"/>
            <a:chOff x="0" y="0"/>
            <a:chExt cx="577515" cy="4206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7515" cy="420663"/>
            </a:xfrm>
            <a:custGeom>
              <a:avLst/>
              <a:gdLst/>
              <a:ahLst/>
              <a:cxnLst/>
              <a:rect r="r" b="b" t="t" l="l"/>
              <a:pathLst>
                <a:path h="420663" w="577515">
                  <a:moveTo>
                    <a:pt x="0" y="0"/>
                  </a:moveTo>
                  <a:lnTo>
                    <a:pt x="577515" y="0"/>
                  </a:lnTo>
                  <a:lnTo>
                    <a:pt x="577515" y="420663"/>
                  </a:lnTo>
                  <a:lnTo>
                    <a:pt x="0" y="420663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38100"/>
              <a:ext cx="577515" cy="382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9488397"/>
            <a:ext cx="2192753" cy="1597205"/>
            <a:chOff x="0" y="0"/>
            <a:chExt cx="577515" cy="42066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77515" cy="420663"/>
            </a:xfrm>
            <a:custGeom>
              <a:avLst/>
              <a:gdLst/>
              <a:ahLst/>
              <a:cxnLst/>
              <a:rect r="r" b="b" t="t" l="l"/>
              <a:pathLst>
                <a:path h="420663" w="577515">
                  <a:moveTo>
                    <a:pt x="0" y="0"/>
                  </a:moveTo>
                  <a:lnTo>
                    <a:pt x="577515" y="0"/>
                  </a:lnTo>
                  <a:lnTo>
                    <a:pt x="577515" y="420663"/>
                  </a:lnTo>
                  <a:lnTo>
                    <a:pt x="0" y="420663"/>
                  </a:lnTo>
                  <a:close/>
                </a:path>
              </a:pathLst>
            </a:custGeom>
            <a:gradFill rotWithShape="true">
              <a:gsLst>
                <a:gs pos="0">
                  <a:srgbClr val="0074AD">
                    <a:alpha val="6500"/>
                  </a:srgbClr>
                </a:gs>
                <a:gs pos="100000">
                  <a:srgbClr val="45DEE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38100"/>
              <a:ext cx="577515" cy="382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914827" y="9719553"/>
            <a:ext cx="731654" cy="345873"/>
          </a:xfrm>
          <a:custGeom>
            <a:avLst/>
            <a:gdLst/>
            <a:ahLst/>
            <a:cxnLst/>
            <a:rect r="r" b="b" t="t" l="l"/>
            <a:pathLst>
              <a:path h="345873" w="731654">
                <a:moveTo>
                  <a:pt x="0" y="0"/>
                </a:moveTo>
                <a:lnTo>
                  <a:pt x="731654" y="0"/>
                </a:lnTo>
                <a:lnTo>
                  <a:pt x="731654" y="345873"/>
                </a:lnTo>
                <a:lnTo>
                  <a:pt x="0" y="3458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-11874370" y="1391033"/>
            <a:ext cx="18387059" cy="3515099"/>
            <a:chOff x="0" y="0"/>
            <a:chExt cx="4842682" cy="92578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842682" cy="925787"/>
            </a:xfrm>
            <a:custGeom>
              <a:avLst/>
              <a:gdLst/>
              <a:ahLst/>
              <a:cxnLst/>
              <a:rect r="r" b="b" t="t" l="l"/>
              <a:pathLst>
                <a:path h="925787" w="4842682">
                  <a:moveTo>
                    <a:pt x="0" y="0"/>
                  </a:moveTo>
                  <a:lnTo>
                    <a:pt x="4842682" y="0"/>
                  </a:lnTo>
                  <a:lnTo>
                    <a:pt x="4842682" y="925787"/>
                  </a:lnTo>
                  <a:lnTo>
                    <a:pt x="0" y="925787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38100"/>
              <a:ext cx="4842682" cy="8876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468359" y="8222628"/>
            <a:ext cx="6310556" cy="313375"/>
            <a:chOff x="0" y="0"/>
            <a:chExt cx="1662039" cy="8253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662039" cy="82535"/>
            </a:xfrm>
            <a:custGeom>
              <a:avLst/>
              <a:gdLst/>
              <a:ahLst/>
              <a:cxnLst/>
              <a:rect r="r" b="b" t="t" l="l"/>
              <a:pathLst>
                <a:path h="82535" w="1662039">
                  <a:moveTo>
                    <a:pt x="0" y="0"/>
                  </a:moveTo>
                  <a:lnTo>
                    <a:pt x="1662039" y="0"/>
                  </a:lnTo>
                  <a:lnTo>
                    <a:pt x="1662039" y="82535"/>
                  </a:lnTo>
                  <a:lnTo>
                    <a:pt x="0" y="82535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38100"/>
              <a:ext cx="1662039" cy="444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2448738" y="1873086"/>
            <a:ext cx="5213049" cy="6066093"/>
            <a:chOff x="0" y="0"/>
            <a:chExt cx="6985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blipFill>
              <a:blip r:embed="rId5"/>
              <a:stretch>
                <a:fillRect l="-37327" t="0" r="-37327" b="0"/>
              </a:stretch>
            </a:blipFill>
            <a:ln w="19050" cap="sq">
              <a:gradFill>
                <a:gsLst>
                  <a:gs pos="0">
                    <a:srgbClr val="45DEEF">
                      <a:alpha val="100000"/>
                    </a:srgbClr>
                  </a:gs>
                  <a:gs pos="100000">
                    <a:srgbClr val="0074AD">
                      <a:alpha val="65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</p:grpSp>
      <p:sp>
        <p:nvSpPr>
          <p:cNvPr name="TextBox 18" id="18"/>
          <p:cNvSpPr txBox="true"/>
          <p:nvPr/>
        </p:nvSpPr>
        <p:spPr>
          <a:xfrm rot="0">
            <a:off x="16656616" y="9644104"/>
            <a:ext cx="1205367" cy="388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51"/>
              </a:lnSpc>
              <a:spcBef>
                <a:spcPct val="0"/>
              </a:spcBef>
            </a:pPr>
            <a:r>
              <a:rPr lang="en-US" b="true" sz="1463" spc="379">
                <a:solidFill>
                  <a:srgbClr val="FFFFFF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PAGE 3/11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003160" y="1242021"/>
            <a:ext cx="6653456" cy="1385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9"/>
              </a:lnSpc>
              <a:spcBef>
                <a:spcPct val="0"/>
              </a:spcBef>
            </a:pPr>
            <a:r>
              <a:rPr lang="en-US" sz="991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OBJECTIVES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144000" y="3138705"/>
            <a:ext cx="8337739" cy="4800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29733" indent="-364866" lvl="1">
              <a:lnSpc>
                <a:spcPts val="4731"/>
              </a:lnSpc>
              <a:buFont typeface="Arial"/>
              <a:buChar char="•"/>
            </a:pPr>
            <a:r>
              <a:rPr lang="en-US" sz="33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Develop a flexible dashboard that supports any Excel file.</a:t>
            </a:r>
          </a:p>
          <a:p>
            <a:pPr algn="l" marL="729733" indent="-364866" lvl="1">
              <a:lnSpc>
                <a:spcPts val="4731"/>
              </a:lnSpc>
              <a:buFont typeface="Arial"/>
              <a:buChar char="•"/>
            </a:pPr>
            <a:r>
              <a:rPr lang="en-US" sz="33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Enable interactive data visualization..</a:t>
            </a:r>
          </a:p>
          <a:p>
            <a:pPr algn="l" marL="729733" indent="-364866" lvl="1">
              <a:lnSpc>
                <a:spcPts val="4731"/>
              </a:lnSpc>
              <a:buFont typeface="Arial"/>
              <a:buChar char="•"/>
            </a:pPr>
            <a:r>
              <a:rPr lang="en-US" sz="33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Utilize AI for trend detection and insights.</a:t>
            </a:r>
          </a:p>
          <a:p>
            <a:pPr algn="l" marL="729733" indent="-364866" lvl="1">
              <a:lnSpc>
                <a:spcPts val="4731"/>
              </a:lnSpc>
              <a:buFont typeface="Arial"/>
              <a:buChar char="•"/>
            </a:pPr>
            <a:r>
              <a:rPr lang="en-US" sz="33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Provide export and notification features</a:t>
            </a:r>
          </a:p>
          <a:p>
            <a:pPr algn="l">
              <a:lnSpc>
                <a:spcPts val="4731"/>
              </a:lnSpc>
              <a:spcBef>
                <a:spcPct val="0"/>
              </a:spcBef>
            </a:pPr>
          </a:p>
        </p:txBody>
      </p:sp>
      <p:grpSp>
        <p:nvGrpSpPr>
          <p:cNvPr name="Group 21" id="21"/>
          <p:cNvGrpSpPr/>
          <p:nvPr/>
        </p:nvGrpSpPr>
        <p:grpSpPr>
          <a:xfrm rot="0">
            <a:off x="1646481" y="1391033"/>
            <a:ext cx="2070093" cy="2408835"/>
            <a:chOff x="0" y="0"/>
            <a:chExt cx="6985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blipFill>
              <a:blip r:embed="rId6"/>
              <a:stretch>
                <a:fillRect l="-25826" t="0" r="-81041" b="0"/>
              </a:stretch>
            </a:blipFill>
            <a:ln w="38100" cap="sq">
              <a:gradFill>
                <a:gsLst>
                  <a:gs pos="0">
                    <a:srgbClr val="45DEEF">
                      <a:alpha val="100000"/>
                    </a:srgbClr>
                  </a:gs>
                  <a:gs pos="100000">
                    <a:srgbClr val="0074AD">
                      <a:alpha val="65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</p:grpSp>
      <p:sp>
        <p:nvSpPr>
          <p:cNvPr name="TextBox 23" id="23"/>
          <p:cNvSpPr txBox="true"/>
          <p:nvPr/>
        </p:nvSpPr>
        <p:spPr>
          <a:xfrm rot="0">
            <a:off x="2611016" y="9558379"/>
            <a:ext cx="4277870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SMRUTHI JHA &amp; ANSH KUMAR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216707" y="9558379"/>
            <a:ext cx="2258785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E-SMART DASH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621547" y="9558379"/>
            <a:ext cx="1185892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ENSI152</a:t>
            </a:r>
          </a:p>
        </p:txBody>
      </p:sp>
      <p:sp>
        <p:nvSpPr>
          <p:cNvPr name="AutoShape 26" id="26"/>
          <p:cNvSpPr/>
          <p:nvPr/>
        </p:nvSpPr>
        <p:spPr>
          <a:xfrm flipV="true">
            <a:off x="0" y="9486809"/>
            <a:ext cx="18288000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7" id="27"/>
          <p:cNvSpPr txBox="true"/>
          <p:nvPr/>
        </p:nvSpPr>
        <p:spPr>
          <a:xfrm rot="0">
            <a:off x="1028700" y="800532"/>
            <a:ext cx="4482101" cy="228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7"/>
              </a:lnSpc>
              <a:spcBef>
                <a:spcPct val="0"/>
              </a:spcBef>
            </a:pPr>
            <a:r>
              <a:rPr lang="en-US" b="true" sz="1582" spc="9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SCHOOL OF ENGINEERING TECHNOLOGY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382620" y="9469347"/>
            <a:ext cx="2192753" cy="1597205"/>
            <a:chOff x="0" y="0"/>
            <a:chExt cx="577515" cy="4206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7515" cy="420663"/>
            </a:xfrm>
            <a:custGeom>
              <a:avLst/>
              <a:gdLst/>
              <a:ahLst/>
              <a:cxnLst/>
              <a:rect r="r" b="b" t="t" l="l"/>
              <a:pathLst>
                <a:path h="420663" w="577515">
                  <a:moveTo>
                    <a:pt x="0" y="0"/>
                  </a:moveTo>
                  <a:lnTo>
                    <a:pt x="577515" y="0"/>
                  </a:lnTo>
                  <a:lnTo>
                    <a:pt x="577515" y="420663"/>
                  </a:lnTo>
                  <a:lnTo>
                    <a:pt x="0" y="420663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38100"/>
              <a:ext cx="577515" cy="382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9488397"/>
            <a:ext cx="2192753" cy="1597205"/>
            <a:chOff x="0" y="0"/>
            <a:chExt cx="577515" cy="42066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77515" cy="420663"/>
            </a:xfrm>
            <a:custGeom>
              <a:avLst/>
              <a:gdLst/>
              <a:ahLst/>
              <a:cxnLst/>
              <a:rect r="r" b="b" t="t" l="l"/>
              <a:pathLst>
                <a:path h="420663" w="577515">
                  <a:moveTo>
                    <a:pt x="0" y="0"/>
                  </a:moveTo>
                  <a:lnTo>
                    <a:pt x="577515" y="0"/>
                  </a:lnTo>
                  <a:lnTo>
                    <a:pt x="577515" y="420663"/>
                  </a:lnTo>
                  <a:lnTo>
                    <a:pt x="0" y="420663"/>
                  </a:lnTo>
                  <a:close/>
                </a:path>
              </a:pathLst>
            </a:custGeom>
            <a:gradFill rotWithShape="true">
              <a:gsLst>
                <a:gs pos="0">
                  <a:srgbClr val="0074AD">
                    <a:alpha val="6500"/>
                  </a:srgbClr>
                </a:gs>
                <a:gs pos="100000">
                  <a:srgbClr val="45DEE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38100"/>
              <a:ext cx="577515" cy="382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914827" y="9719553"/>
            <a:ext cx="731654" cy="345873"/>
          </a:xfrm>
          <a:custGeom>
            <a:avLst/>
            <a:gdLst/>
            <a:ahLst/>
            <a:cxnLst/>
            <a:rect r="r" b="b" t="t" l="l"/>
            <a:pathLst>
              <a:path h="345873" w="731654">
                <a:moveTo>
                  <a:pt x="0" y="0"/>
                </a:moveTo>
                <a:lnTo>
                  <a:pt x="731654" y="0"/>
                </a:lnTo>
                <a:lnTo>
                  <a:pt x="731654" y="345873"/>
                </a:lnTo>
                <a:lnTo>
                  <a:pt x="0" y="3458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-9782257" y="2847684"/>
            <a:ext cx="21757266" cy="5657601"/>
            <a:chOff x="0" y="0"/>
            <a:chExt cx="5730309" cy="149006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730309" cy="1490068"/>
            </a:xfrm>
            <a:custGeom>
              <a:avLst/>
              <a:gdLst/>
              <a:ahLst/>
              <a:cxnLst/>
              <a:rect r="r" b="b" t="t" l="l"/>
              <a:pathLst>
                <a:path h="1490068" w="5730309">
                  <a:moveTo>
                    <a:pt x="0" y="0"/>
                  </a:moveTo>
                  <a:lnTo>
                    <a:pt x="5730309" y="0"/>
                  </a:lnTo>
                  <a:lnTo>
                    <a:pt x="5730309" y="1490068"/>
                  </a:lnTo>
                  <a:lnTo>
                    <a:pt x="0" y="1490068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38100"/>
              <a:ext cx="5730309" cy="14519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1493353" y="2419721"/>
            <a:ext cx="5442280" cy="6332835"/>
            <a:chOff x="0" y="0"/>
            <a:chExt cx="6985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92075"/>
              <a:ext cx="698500" cy="581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12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2340389" y="3490399"/>
            <a:ext cx="3748209" cy="4114800"/>
          </a:xfrm>
          <a:custGeom>
            <a:avLst/>
            <a:gdLst/>
            <a:ahLst/>
            <a:cxnLst/>
            <a:rect r="r" b="b" t="t" l="l"/>
            <a:pathLst>
              <a:path h="4114800" w="3748209">
                <a:moveTo>
                  <a:pt x="0" y="0"/>
                </a:moveTo>
                <a:lnTo>
                  <a:pt x="3748209" y="0"/>
                </a:lnTo>
                <a:lnTo>
                  <a:pt x="374820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6645074" y="9607800"/>
            <a:ext cx="1316589" cy="388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51"/>
              </a:lnSpc>
              <a:spcBef>
                <a:spcPct val="0"/>
              </a:spcBef>
            </a:pPr>
            <a:r>
              <a:rPr lang="en-US" b="true" sz="1463" spc="379">
                <a:solidFill>
                  <a:srgbClr val="FFFFFF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PAGE 4/11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316980" y="1201839"/>
            <a:ext cx="11654039" cy="1385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9"/>
              </a:lnSpc>
              <a:spcBef>
                <a:spcPct val="0"/>
              </a:spcBef>
            </a:pPr>
            <a:r>
              <a:rPr lang="en-US" sz="991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PROBLEM STATEMENT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32999" y="3205727"/>
            <a:ext cx="10861508" cy="4675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3084" indent="-411542" lvl="1">
              <a:lnSpc>
                <a:spcPts val="5337"/>
              </a:lnSpc>
              <a:buFont typeface="Arial"/>
              <a:buChar char="•"/>
            </a:pPr>
            <a:r>
              <a:rPr lang="en-US" sz="3812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Many users struggle with analyzing raw data.</a:t>
            </a:r>
          </a:p>
          <a:p>
            <a:pPr algn="l" marL="823084" indent="-411542" lvl="1">
              <a:lnSpc>
                <a:spcPts val="5337"/>
              </a:lnSpc>
              <a:buFont typeface="Arial"/>
              <a:buChar char="•"/>
            </a:pPr>
            <a:r>
              <a:rPr lang="en-US" sz="3812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Existing tools require manual configuration.</a:t>
            </a:r>
          </a:p>
          <a:p>
            <a:pPr algn="l" marL="823084" indent="-411542" lvl="1">
              <a:lnSpc>
                <a:spcPts val="5337"/>
              </a:lnSpc>
              <a:buFont typeface="Arial"/>
              <a:buChar char="•"/>
            </a:pPr>
            <a:r>
              <a:rPr lang="en-US" sz="3812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Lack of AI-driven insights in traditional dashboards.</a:t>
            </a:r>
          </a:p>
          <a:p>
            <a:pPr algn="l" marL="823084" indent="-411542" lvl="1">
              <a:lnSpc>
                <a:spcPts val="5337"/>
              </a:lnSpc>
              <a:buFont typeface="Arial"/>
              <a:buChar char="•"/>
            </a:pPr>
            <a:r>
              <a:rPr lang="en-US" sz="3812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 simple, automated solution for data visualization.</a:t>
            </a:r>
          </a:p>
          <a:p>
            <a:pPr algn="l">
              <a:lnSpc>
                <a:spcPts val="5337"/>
              </a:lnSpc>
              <a:spcBef>
                <a:spcPct val="0"/>
              </a:spcBef>
            </a:pPr>
          </a:p>
        </p:txBody>
      </p:sp>
      <p:sp>
        <p:nvSpPr>
          <p:cNvPr name="AutoShape 20" id="20"/>
          <p:cNvSpPr/>
          <p:nvPr/>
        </p:nvSpPr>
        <p:spPr>
          <a:xfrm flipV="true">
            <a:off x="0" y="9507447"/>
            <a:ext cx="18288000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1" id="21"/>
          <p:cNvSpPr txBox="true"/>
          <p:nvPr/>
        </p:nvSpPr>
        <p:spPr>
          <a:xfrm rot="0">
            <a:off x="2435759" y="9630021"/>
            <a:ext cx="4277870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SMRUTHI JHA &amp; ANSH KUMAR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289521" y="9630021"/>
            <a:ext cx="2258785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E-SMART DASH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028601" y="9630021"/>
            <a:ext cx="1185892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ENSI152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14827" y="589956"/>
            <a:ext cx="4482101" cy="228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7"/>
              </a:lnSpc>
              <a:spcBef>
                <a:spcPct val="0"/>
              </a:spcBef>
            </a:pPr>
            <a:r>
              <a:rPr lang="en-US" b="true" sz="1582" spc="9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SCHOOL OF ENGINEERING TECHNOLOGY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342051" y="9488397"/>
            <a:ext cx="2192753" cy="1597205"/>
            <a:chOff x="0" y="0"/>
            <a:chExt cx="577515" cy="4206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7515" cy="420663"/>
            </a:xfrm>
            <a:custGeom>
              <a:avLst/>
              <a:gdLst/>
              <a:ahLst/>
              <a:cxnLst/>
              <a:rect r="r" b="b" t="t" l="l"/>
              <a:pathLst>
                <a:path h="420663" w="577515">
                  <a:moveTo>
                    <a:pt x="0" y="0"/>
                  </a:moveTo>
                  <a:lnTo>
                    <a:pt x="577515" y="0"/>
                  </a:lnTo>
                  <a:lnTo>
                    <a:pt x="577515" y="420663"/>
                  </a:lnTo>
                  <a:lnTo>
                    <a:pt x="0" y="420663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38100"/>
              <a:ext cx="577515" cy="382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9488397"/>
            <a:ext cx="2192753" cy="1597205"/>
            <a:chOff x="0" y="0"/>
            <a:chExt cx="577515" cy="42066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77515" cy="420663"/>
            </a:xfrm>
            <a:custGeom>
              <a:avLst/>
              <a:gdLst/>
              <a:ahLst/>
              <a:cxnLst/>
              <a:rect r="r" b="b" t="t" l="l"/>
              <a:pathLst>
                <a:path h="420663" w="577515">
                  <a:moveTo>
                    <a:pt x="0" y="0"/>
                  </a:moveTo>
                  <a:lnTo>
                    <a:pt x="577515" y="0"/>
                  </a:lnTo>
                  <a:lnTo>
                    <a:pt x="577515" y="420663"/>
                  </a:lnTo>
                  <a:lnTo>
                    <a:pt x="0" y="420663"/>
                  </a:lnTo>
                  <a:close/>
                </a:path>
              </a:pathLst>
            </a:custGeom>
            <a:gradFill rotWithShape="true">
              <a:gsLst>
                <a:gs pos="0">
                  <a:srgbClr val="0074AD">
                    <a:alpha val="6500"/>
                  </a:srgbClr>
                </a:gs>
                <a:gs pos="100000">
                  <a:srgbClr val="45DEE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38100"/>
              <a:ext cx="577515" cy="382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914827" y="9719553"/>
            <a:ext cx="731654" cy="345873"/>
          </a:xfrm>
          <a:custGeom>
            <a:avLst/>
            <a:gdLst/>
            <a:ahLst/>
            <a:cxnLst/>
            <a:rect r="r" b="b" t="t" l="l"/>
            <a:pathLst>
              <a:path h="345873" w="731654">
                <a:moveTo>
                  <a:pt x="0" y="0"/>
                </a:moveTo>
                <a:lnTo>
                  <a:pt x="731654" y="0"/>
                </a:lnTo>
                <a:lnTo>
                  <a:pt x="731654" y="345873"/>
                </a:lnTo>
                <a:lnTo>
                  <a:pt x="0" y="3458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-12773928" y="1826557"/>
            <a:ext cx="27740609" cy="1629149"/>
            <a:chOff x="0" y="0"/>
            <a:chExt cx="7306169" cy="42907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306169" cy="429076"/>
            </a:xfrm>
            <a:custGeom>
              <a:avLst/>
              <a:gdLst/>
              <a:ahLst/>
              <a:cxnLst/>
              <a:rect r="r" b="b" t="t" l="l"/>
              <a:pathLst>
                <a:path h="429076" w="7306169">
                  <a:moveTo>
                    <a:pt x="0" y="0"/>
                  </a:moveTo>
                  <a:lnTo>
                    <a:pt x="7306169" y="0"/>
                  </a:lnTo>
                  <a:lnTo>
                    <a:pt x="7306169" y="429076"/>
                  </a:lnTo>
                  <a:lnTo>
                    <a:pt x="0" y="429076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38100"/>
              <a:ext cx="7306169" cy="3909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6656616" y="9607800"/>
            <a:ext cx="1268922" cy="388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51"/>
              </a:lnSpc>
              <a:spcBef>
                <a:spcPct val="0"/>
              </a:spcBef>
            </a:pPr>
            <a:r>
              <a:rPr lang="en-US" b="true" sz="1463" spc="379">
                <a:solidFill>
                  <a:srgbClr val="FFFFFF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PAGE 5/11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885551" y="2109124"/>
            <a:ext cx="9143640" cy="1168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19"/>
              </a:lnSpc>
              <a:spcBef>
                <a:spcPct val="0"/>
              </a:spcBef>
            </a:pPr>
            <a:r>
              <a:rPr lang="en-US" sz="841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METHODOLOGY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914827" y="4132916"/>
            <a:ext cx="3641394" cy="3784471"/>
            <a:chOff x="0" y="0"/>
            <a:chExt cx="1124621" cy="116881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124621" cy="1168810"/>
            </a:xfrm>
            <a:custGeom>
              <a:avLst/>
              <a:gdLst/>
              <a:ahLst/>
              <a:cxnLst/>
              <a:rect r="r" b="b" t="t" l="l"/>
              <a:pathLst>
                <a:path h="1168810" w="1124621">
                  <a:moveTo>
                    <a:pt x="0" y="0"/>
                  </a:moveTo>
                  <a:lnTo>
                    <a:pt x="1124621" y="0"/>
                  </a:lnTo>
                  <a:lnTo>
                    <a:pt x="1124621" y="1168810"/>
                  </a:lnTo>
                  <a:lnTo>
                    <a:pt x="0" y="1168810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38100"/>
              <a:ext cx="1124621" cy="11307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7047004" y="4548940"/>
            <a:ext cx="3149856" cy="3368447"/>
            <a:chOff x="0" y="0"/>
            <a:chExt cx="972813" cy="104032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972813" cy="1040324"/>
            </a:xfrm>
            <a:custGeom>
              <a:avLst/>
              <a:gdLst/>
              <a:ahLst/>
              <a:cxnLst/>
              <a:rect r="r" b="b" t="t" l="l"/>
              <a:pathLst>
                <a:path h="1040324" w="972813">
                  <a:moveTo>
                    <a:pt x="0" y="0"/>
                  </a:moveTo>
                  <a:lnTo>
                    <a:pt x="972813" y="0"/>
                  </a:lnTo>
                  <a:lnTo>
                    <a:pt x="972813" y="1040324"/>
                  </a:lnTo>
                  <a:lnTo>
                    <a:pt x="0" y="1040324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38100"/>
              <a:ext cx="972813" cy="10022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3875147" y="3914694"/>
            <a:ext cx="3430380" cy="4360159"/>
            <a:chOff x="0" y="0"/>
            <a:chExt cx="1059451" cy="134660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059451" cy="1346608"/>
            </a:xfrm>
            <a:custGeom>
              <a:avLst/>
              <a:gdLst/>
              <a:ahLst/>
              <a:cxnLst/>
              <a:rect r="r" b="b" t="t" l="l"/>
              <a:pathLst>
                <a:path h="1346608" w="1059451">
                  <a:moveTo>
                    <a:pt x="0" y="0"/>
                  </a:moveTo>
                  <a:lnTo>
                    <a:pt x="1059451" y="0"/>
                  </a:lnTo>
                  <a:lnTo>
                    <a:pt x="1059451" y="1346608"/>
                  </a:lnTo>
                  <a:lnTo>
                    <a:pt x="0" y="1346608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38100"/>
              <a:ext cx="1059451" cy="1308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059675" y="5574225"/>
            <a:ext cx="2752168" cy="1735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91"/>
              </a:lnSpc>
            </a:pPr>
            <a:r>
              <a:rPr lang="en-US" sz="32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CSS Styling,</a:t>
            </a:r>
          </a:p>
          <a:p>
            <a:pPr algn="l">
              <a:lnSpc>
                <a:spcPts val="4591"/>
              </a:lnSpc>
            </a:pPr>
            <a:r>
              <a:rPr lang="en-US" sz="32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Live Clock,</a:t>
            </a:r>
          </a:p>
          <a:p>
            <a:pPr algn="l">
              <a:lnSpc>
                <a:spcPts val="4591"/>
              </a:lnSpc>
              <a:spcBef>
                <a:spcPct val="0"/>
              </a:spcBef>
            </a:pPr>
            <a:r>
              <a:rPr lang="en-US" sz="32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Modal Usage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502574" y="4151485"/>
            <a:ext cx="3866369" cy="1252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11"/>
              </a:lnSpc>
              <a:spcBef>
                <a:spcPct val="0"/>
              </a:spcBef>
            </a:pPr>
            <a:r>
              <a:rPr lang="en-US" b="true" sz="3579" u="sng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RESPONSIVE DESIGN 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4080447" y="5291819"/>
            <a:ext cx="2633182" cy="2316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91"/>
              </a:lnSpc>
              <a:spcBef>
                <a:spcPct val="0"/>
              </a:spcBef>
            </a:pPr>
            <a:r>
              <a:rPr lang="en-US" sz="32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Flask for data processing and API integration.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4080447" y="4047191"/>
            <a:ext cx="2633182" cy="639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51"/>
              </a:lnSpc>
              <a:spcBef>
                <a:spcPct val="0"/>
              </a:spcBef>
            </a:pPr>
            <a:r>
              <a:rPr lang="en-US" b="true" sz="3679" u="sng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BACKEND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342644" y="6144306"/>
            <a:ext cx="2558577" cy="1154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91"/>
              </a:lnSpc>
              <a:spcBef>
                <a:spcPct val="0"/>
              </a:spcBef>
            </a:pPr>
            <a:r>
              <a:rPr lang="en-US" sz="32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Library Used: jsPDF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140673" y="4513898"/>
            <a:ext cx="3389562" cy="1287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51"/>
              </a:lnSpc>
              <a:spcBef>
                <a:spcPct val="0"/>
              </a:spcBef>
            </a:pPr>
            <a:r>
              <a:rPr lang="en-US" b="true" sz="3679" u="sng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PDF REPORT GENERATION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096377" y="800532"/>
            <a:ext cx="4482101" cy="228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7"/>
              </a:lnSpc>
              <a:spcBef>
                <a:spcPct val="0"/>
              </a:spcBef>
            </a:pPr>
            <a:r>
              <a:rPr lang="en-US" b="true" sz="1582" spc="9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SCHOOL OF ENGINEERING TECHNOLOGY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10196860" y="3914694"/>
            <a:ext cx="3722937" cy="4360159"/>
            <a:chOff x="0" y="0"/>
            <a:chExt cx="1149806" cy="1346608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149806" cy="1346608"/>
            </a:xfrm>
            <a:custGeom>
              <a:avLst/>
              <a:gdLst/>
              <a:ahLst/>
              <a:cxnLst/>
              <a:rect r="r" b="b" t="t" l="l"/>
              <a:pathLst>
                <a:path h="1346608" w="1149806">
                  <a:moveTo>
                    <a:pt x="0" y="0"/>
                  </a:moveTo>
                  <a:lnTo>
                    <a:pt x="1149806" y="0"/>
                  </a:lnTo>
                  <a:lnTo>
                    <a:pt x="1149806" y="1346608"/>
                  </a:lnTo>
                  <a:lnTo>
                    <a:pt x="0" y="1346608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38100"/>
              <a:ext cx="1149806" cy="1308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10306254" y="4047191"/>
            <a:ext cx="3722937" cy="632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b="true" sz="3600" u="sng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VISUALIZATION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530235" y="5563281"/>
            <a:ext cx="3089717" cy="1735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91"/>
              </a:lnSpc>
              <a:spcBef>
                <a:spcPct val="0"/>
              </a:spcBef>
            </a:pPr>
            <a:r>
              <a:rPr lang="en-US" sz="32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Plotly, Chart.js for dynamic charts.</a:t>
            </a:r>
          </a:p>
        </p:txBody>
      </p:sp>
      <p:sp>
        <p:nvSpPr>
          <p:cNvPr name="AutoShape 36" id="36"/>
          <p:cNvSpPr/>
          <p:nvPr/>
        </p:nvSpPr>
        <p:spPr>
          <a:xfrm flipV="true">
            <a:off x="0" y="9469347"/>
            <a:ext cx="18288000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7" id="37"/>
          <p:cNvSpPr txBox="true"/>
          <p:nvPr/>
        </p:nvSpPr>
        <p:spPr>
          <a:xfrm rot="0">
            <a:off x="2435759" y="9547905"/>
            <a:ext cx="4277870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SMRUTHI JHA &amp; ANSH KUMAR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8595194" y="9547905"/>
            <a:ext cx="2258785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E-SMART DASH</a:t>
            </a:r>
          </a:p>
        </p:txBody>
      </p:sp>
      <p:grpSp>
        <p:nvGrpSpPr>
          <p:cNvPr name="Group 39" id="39"/>
          <p:cNvGrpSpPr/>
          <p:nvPr/>
        </p:nvGrpSpPr>
        <p:grpSpPr>
          <a:xfrm rot="0">
            <a:off x="13966526" y="4670359"/>
            <a:ext cx="3495832" cy="3368447"/>
            <a:chOff x="0" y="0"/>
            <a:chExt cx="1079666" cy="1040324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1079666" cy="1040324"/>
            </a:xfrm>
            <a:custGeom>
              <a:avLst/>
              <a:gdLst/>
              <a:ahLst/>
              <a:cxnLst/>
              <a:rect r="r" b="b" t="t" l="l"/>
              <a:pathLst>
                <a:path h="1040324" w="1079666">
                  <a:moveTo>
                    <a:pt x="0" y="0"/>
                  </a:moveTo>
                  <a:lnTo>
                    <a:pt x="1079666" y="0"/>
                  </a:lnTo>
                  <a:lnTo>
                    <a:pt x="1079666" y="1040324"/>
                  </a:lnTo>
                  <a:lnTo>
                    <a:pt x="0" y="1040324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38100"/>
              <a:ext cx="1079666" cy="10022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sp>
        <p:nvSpPr>
          <p:cNvPr name="TextBox 42" id="42"/>
          <p:cNvSpPr txBox="true"/>
          <p:nvPr/>
        </p:nvSpPr>
        <p:spPr>
          <a:xfrm rot="0">
            <a:off x="14162541" y="4594159"/>
            <a:ext cx="3762998" cy="1136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9"/>
              </a:lnSpc>
              <a:spcBef>
                <a:spcPct val="0"/>
              </a:spcBef>
            </a:pPr>
            <a:r>
              <a:rPr lang="en-US" b="true" sz="3249" u="sng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AI TREND DETECTION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4201361" y="6018573"/>
            <a:ext cx="3089717" cy="1735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91"/>
              </a:lnSpc>
              <a:spcBef>
                <a:spcPct val="0"/>
              </a:spcBef>
            </a:pPr>
            <a:r>
              <a:rPr lang="en-US" sz="32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Linear regression for insights.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3236724" y="9630021"/>
            <a:ext cx="1185892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ENSI152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301481" y="9449944"/>
            <a:ext cx="2192753" cy="1597205"/>
            <a:chOff x="0" y="0"/>
            <a:chExt cx="577515" cy="4206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7515" cy="420663"/>
            </a:xfrm>
            <a:custGeom>
              <a:avLst/>
              <a:gdLst/>
              <a:ahLst/>
              <a:cxnLst/>
              <a:rect r="r" b="b" t="t" l="l"/>
              <a:pathLst>
                <a:path h="420663" w="577515">
                  <a:moveTo>
                    <a:pt x="0" y="0"/>
                  </a:moveTo>
                  <a:lnTo>
                    <a:pt x="577515" y="0"/>
                  </a:lnTo>
                  <a:lnTo>
                    <a:pt x="577515" y="420663"/>
                  </a:lnTo>
                  <a:lnTo>
                    <a:pt x="0" y="420663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38100"/>
              <a:ext cx="577515" cy="382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9488397"/>
            <a:ext cx="2192753" cy="1597205"/>
            <a:chOff x="0" y="0"/>
            <a:chExt cx="577515" cy="42066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77515" cy="420663"/>
            </a:xfrm>
            <a:custGeom>
              <a:avLst/>
              <a:gdLst/>
              <a:ahLst/>
              <a:cxnLst/>
              <a:rect r="r" b="b" t="t" l="l"/>
              <a:pathLst>
                <a:path h="420663" w="577515">
                  <a:moveTo>
                    <a:pt x="0" y="0"/>
                  </a:moveTo>
                  <a:lnTo>
                    <a:pt x="577515" y="0"/>
                  </a:lnTo>
                  <a:lnTo>
                    <a:pt x="577515" y="420663"/>
                  </a:lnTo>
                  <a:lnTo>
                    <a:pt x="0" y="420663"/>
                  </a:lnTo>
                  <a:close/>
                </a:path>
              </a:pathLst>
            </a:custGeom>
            <a:gradFill rotWithShape="true">
              <a:gsLst>
                <a:gs pos="0">
                  <a:srgbClr val="0074AD">
                    <a:alpha val="6500"/>
                  </a:srgbClr>
                </a:gs>
                <a:gs pos="100000">
                  <a:srgbClr val="45DEE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38100"/>
              <a:ext cx="577515" cy="382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914827" y="9719553"/>
            <a:ext cx="731654" cy="345873"/>
          </a:xfrm>
          <a:custGeom>
            <a:avLst/>
            <a:gdLst/>
            <a:ahLst/>
            <a:cxnLst/>
            <a:rect r="r" b="b" t="t" l="l"/>
            <a:pathLst>
              <a:path h="345873" w="731654">
                <a:moveTo>
                  <a:pt x="0" y="0"/>
                </a:moveTo>
                <a:lnTo>
                  <a:pt x="731654" y="0"/>
                </a:lnTo>
                <a:lnTo>
                  <a:pt x="731654" y="345873"/>
                </a:lnTo>
                <a:lnTo>
                  <a:pt x="0" y="3458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-11996079" y="1938723"/>
            <a:ext cx="18387059" cy="3758516"/>
            <a:chOff x="0" y="0"/>
            <a:chExt cx="4842682" cy="98989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842682" cy="989897"/>
            </a:xfrm>
            <a:custGeom>
              <a:avLst/>
              <a:gdLst/>
              <a:ahLst/>
              <a:cxnLst/>
              <a:rect r="r" b="b" t="t" l="l"/>
              <a:pathLst>
                <a:path h="989897" w="4842682">
                  <a:moveTo>
                    <a:pt x="0" y="0"/>
                  </a:moveTo>
                  <a:lnTo>
                    <a:pt x="4842682" y="0"/>
                  </a:lnTo>
                  <a:lnTo>
                    <a:pt x="4842682" y="989897"/>
                  </a:lnTo>
                  <a:lnTo>
                    <a:pt x="0" y="989897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38100"/>
              <a:ext cx="4842682" cy="9517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495859" y="4014497"/>
            <a:ext cx="8831639" cy="5038496"/>
            <a:chOff x="0" y="0"/>
            <a:chExt cx="1102974" cy="62925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02974" cy="629253"/>
            </a:xfrm>
            <a:custGeom>
              <a:avLst/>
              <a:gdLst/>
              <a:ahLst/>
              <a:cxnLst/>
              <a:rect r="r" b="b" t="t" l="l"/>
              <a:pathLst>
                <a:path h="629253" w="1102974">
                  <a:moveTo>
                    <a:pt x="0" y="0"/>
                  </a:moveTo>
                  <a:lnTo>
                    <a:pt x="1102974" y="0"/>
                  </a:lnTo>
                  <a:lnTo>
                    <a:pt x="1102974" y="629253"/>
                  </a:lnTo>
                  <a:lnTo>
                    <a:pt x="0" y="629253"/>
                  </a:lnTo>
                  <a:close/>
                </a:path>
              </a:pathLst>
            </a:custGeom>
            <a:blipFill>
              <a:blip r:embed="rId5"/>
              <a:stretch>
                <a:fillRect l="0" t="-1160" r="0" b="-1160"/>
              </a:stretch>
            </a:blipFill>
            <a:ln w="38100" cap="sq">
              <a:gradFill>
                <a:gsLst>
                  <a:gs pos="0">
                    <a:srgbClr val="45DEEF">
                      <a:alpha val="100000"/>
                    </a:srgbClr>
                  </a:gs>
                  <a:gs pos="100000">
                    <a:srgbClr val="0074AD">
                      <a:alpha val="65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</p:grpSp>
      <p:grpSp>
        <p:nvGrpSpPr>
          <p:cNvPr name="Group 15" id="15"/>
          <p:cNvGrpSpPr/>
          <p:nvPr/>
        </p:nvGrpSpPr>
        <p:grpSpPr>
          <a:xfrm rot="0">
            <a:off x="9622773" y="2770355"/>
            <a:ext cx="590550" cy="590550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45DEEF">
                      <a:alpha val="100000"/>
                    </a:srgbClr>
                  </a:gs>
                  <a:gs pos="100000">
                    <a:srgbClr val="0074AD">
                      <a:alpha val="65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622773" y="6586247"/>
            <a:ext cx="590550" cy="590550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45DEEF">
                      <a:alpha val="100000"/>
                    </a:srgbClr>
                  </a:gs>
                  <a:gs pos="100000">
                    <a:srgbClr val="0074AD">
                      <a:alpha val="65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622773" y="4014497"/>
            <a:ext cx="590550" cy="590550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45DEEF">
                      <a:alpha val="100000"/>
                    </a:srgbClr>
                  </a:gs>
                  <a:gs pos="100000">
                    <a:srgbClr val="0074AD">
                      <a:alpha val="65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622773" y="5347997"/>
            <a:ext cx="590550" cy="590550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45DEEF">
                      <a:alpha val="100000"/>
                    </a:srgbClr>
                  </a:gs>
                  <a:gs pos="100000">
                    <a:srgbClr val="0074AD">
                      <a:alpha val="65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sp>
        <p:nvSpPr>
          <p:cNvPr name="AutoShape 27" id="27"/>
          <p:cNvSpPr/>
          <p:nvPr/>
        </p:nvSpPr>
        <p:spPr>
          <a:xfrm>
            <a:off x="-344713" y="9449944"/>
            <a:ext cx="19241385" cy="38454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8" id="28"/>
          <p:cNvSpPr txBox="true"/>
          <p:nvPr/>
        </p:nvSpPr>
        <p:spPr>
          <a:xfrm rot="0">
            <a:off x="16494338" y="9748128"/>
            <a:ext cx="1205367" cy="388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51"/>
              </a:lnSpc>
              <a:spcBef>
                <a:spcPct val="0"/>
              </a:spcBef>
            </a:pPr>
            <a:r>
              <a:rPr lang="en-US" b="true" sz="1463" spc="379">
                <a:solidFill>
                  <a:srgbClr val="FFFFFF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PAGE 6/11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495859" y="2460155"/>
            <a:ext cx="9003089" cy="1344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97"/>
              </a:lnSpc>
              <a:spcBef>
                <a:spcPct val="0"/>
              </a:spcBef>
            </a:pPr>
            <a:r>
              <a:rPr lang="en-US" sz="971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EXPECTED OUTCOME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813386" y="2871701"/>
            <a:ext cx="209323" cy="340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1"/>
              </a:lnSpc>
              <a:spcBef>
                <a:spcPct val="0"/>
              </a:spcBef>
            </a:pPr>
            <a:r>
              <a:rPr lang="en-US" sz="19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1.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0337148" y="2856143"/>
            <a:ext cx="7203102" cy="498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31"/>
              </a:lnSpc>
              <a:spcBef>
                <a:spcPct val="0"/>
              </a:spcBef>
            </a:pPr>
            <a:r>
              <a:rPr lang="en-US" sz="28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 fully functional, user-friendly dashboard.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813386" y="5449343"/>
            <a:ext cx="181769" cy="340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1"/>
              </a:lnSpc>
              <a:spcBef>
                <a:spcPct val="0"/>
              </a:spcBef>
            </a:pPr>
            <a:r>
              <a:rPr lang="en-US" sz="19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3.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9813386" y="4115843"/>
            <a:ext cx="209323" cy="340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1"/>
              </a:lnSpc>
              <a:spcBef>
                <a:spcPct val="0"/>
              </a:spcBef>
            </a:pPr>
            <a:r>
              <a:rPr lang="en-US" sz="19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2.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0337148" y="4039008"/>
            <a:ext cx="7203102" cy="498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31"/>
              </a:lnSpc>
              <a:spcBef>
                <a:spcPct val="0"/>
              </a:spcBef>
            </a:pPr>
            <a:r>
              <a:rPr lang="en-US" sz="28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Automatic visualization of uploaded data.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337148" y="5372508"/>
            <a:ext cx="7754774" cy="498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31"/>
              </a:lnSpc>
              <a:spcBef>
                <a:spcPct val="0"/>
              </a:spcBef>
            </a:pPr>
            <a:r>
              <a:rPr lang="en-US" sz="28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AI-based trend detection for deeper insights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337148" y="6610758"/>
            <a:ext cx="7362557" cy="498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31"/>
              </a:lnSpc>
              <a:spcBef>
                <a:spcPct val="0"/>
              </a:spcBef>
            </a:pPr>
            <a:r>
              <a:rPr lang="en-US" sz="28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Live clock for tracking the time.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9755013" y="6535169"/>
            <a:ext cx="286746" cy="4579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97"/>
              </a:lnSpc>
              <a:spcBef>
                <a:spcPct val="0"/>
              </a:spcBef>
            </a:pPr>
            <a:r>
              <a:rPr lang="en-US" sz="2712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4.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418114" y="968693"/>
            <a:ext cx="4482101" cy="228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7"/>
              </a:lnSpc>
              <a:spcBef>
                <a:spcPct val="0"/>
              </a:spcBef>
            </a:pPr>
            <a:r>
              <a:rPr lang="en-US" b="true" sz="1582" spc="9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SCHOOL OF ENGINEERING TECHNOLOGY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2395046" y="9659009"/>
            <a:ext cx="4277870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SMRUTHI JHA &amp; ANSH KUMAR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8299648" y="9659009"/>
            <a:ext cx="2258785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E-SMART DASH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2529689" y="9680780"/>
            <a:ext cx="1185892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ENSI152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321766" y="9615834"/>
            <a:ext cx="2192753" cy="1597205"/>
            <a:chOff x="0" y="0"/>
            <a:chExt cx="577515" cy="4206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7515" cy="420663"/>
            </a:xfrm>
            <a:custGeom>
              <a:avLst/>
              <a:gdLst/>
              <a:ahLst/>
              <a:cxnLst/>
              <a:rect r="r" b="b" t="t" l="l"/>
              <a:pathLst>
                <a:path h="420663" w="577515">
                  <a:moveTo>
                    <a:pt x="0" y="0"/>
                  </a:moveTo>
                  <a:lnTo>
                    <a:pt x="577515" y="0"/>
                  </a:lnTo>
                  <a:lnTo>
                    <a:pt x="577515" y="420663"/>
                  </a:lnTo>
                  <a:lnTo>
                    <a:pt x="0" y="420663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38100"/>
              <a:ext cx="577515" cy="382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9488397"/>
            <a:ext cx="2192753" cy="1597205"/>
            <a:chOff x="0" y="0"/>
            <a:chExt cx="577515" cy="42066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77515" cy="420663"/>
            </a:xfrm>
            <a:custGeom>
              <a:avLst/>
              <a:gdLst/>
              <a:ahLst/>
              <a:cxnLst/>
              <a:rect r="r" b="b" t="t" l="l"/>
              <a:pathLst>
                <a:path h="420663" w="577515">
                  <a:moveTo>
                    <a:pt x="0" y="0"/>
                  </a:moveTo>
                  <a:lnTo>
                    <a:pt x="577515" y="0"/>
                  </a:lnTo>
                  <a:lnTo>
                    <a:pt x="577515" y="420663"/>
                  </a:lnTo>
                  <a:lnTo>
                    <a:pt x="0" y="420663"/>
                  </a:lnTo>
                  <a:close/>
                </a:path>
              </a:pathLst>
            </a:custGeom>
            <a:gradFill rotWithShape="true">
              <a:gsLst>
                <a:gs pos="0">
                  <a:srgbClr val="0074AD">
                    <a:alpha val="6500"/>
                  </a:srgbClr>
                </a:gs>
                <a:gs pos="100000">
                  <a:srgbClr val="45DEE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38100"/>
              <a:ext cx="577515" cy="382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914827" y="9719553"/>
            <a:ext cx="731654" cy="345873"/>
          </a:xfrm>
          <a:custGeom>
            <a:avLst/>
            <a:gdLst/>
            <a:ahLst/>
            <a:cxnLst/>
            <a:rect r="r" b="b" t="t" l="l"/>
            <a:pathLst>
              <a:path h="345873" w="731654">
                <a:moveTo>
                  <a:pt x="0" y="0"/>
                </a:moveTo>
                <a:lnTo>
                  <a:pt x="731654" y="0"/>
                </a:lnTo>
                <a:lnTo>
                  <a:pt x="731654" y="345873"/>
                </a:lnTo>
                <a:lnTo>
                  <a:pt x="0" y="3458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-11996079" y="2182140"/>
            <a:ext cx="18387059" cy="6588283"/>
            <a:chOff x="0" y="0"/>
            <a:chExt cx="4842682" cy="173518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842682" cy="1735186"/>
            </a:xfrm>
            <a:custGeom>
              <a:avLst/>
              <a:gdLst/>
              <a:ahLst/>
              <a:cxnLst/>
              <a:rect r="r" b="b" t="t" l="l"/>
              <a:pathLst>
                <a:path h="1735186" w="4842682">
                  <a:moveTo>
                    <a:pt x="0" y="0"/>
                  </a:moveTo>
                  <a:lnTo>
                    <a:pt x="4842682" y="0"/>
                  </a:lnTo>
                  <a:lnTo>
                    <a:pt x="4842682" y="1735186"/>
                  </a:lnTo>
                  <a:lnTo>
                    <a:pt x="0" y="1735186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38100"/>
              <a:ext cx="4842682" cy="16970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303181" y="8930040"/>
            <a:ext cx="8956119" cy="251850"/>
            <a:chOff x="0" y="0"/>
            <a:chExt cx="2358813" cy="6633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358813" cy="66331"/>
            </a:xfrm>
            <a:custGeom>
              <a:avLst/>
              <a:gdLst/>
              <a:ahLst/>
              <a:cxnLst/>
              <a:rect r="r" b="b" t="t" l="l"/>
              <a:pathLst>
                <a:path h="66331" w="2358813">
                  <a:moveTo>
                    <a:pt x="0" y="0"/>
                  </a:moveTo>
                  <a:lnTo>
                    <a:pt x="2358813" y="0"/>
                  </a:lnTo>
                  <a:lnTo>
                    <a:pt x="2358813" y="66331"/>
                  </a:lnTo>
                  <a:lnTo>
                    <a:pt x="0" y="66331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38100"/>
              <a:ext cx="2358813" cy="282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6656616" y="9816332"/>
            <a:ext cx="1205367" cy="388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51"/>
              </a:lnSpc>
              <a:spcBef>
                <a:spcPct val="0"/>
              </a:spcBef>
            </a:pPr>
            <a:r>
              <a:rPr lang="en-US" b="true" sz="1463" spc="379">
                <a:solidFill>
                  <a:srgbClr val="FFFFFF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PAGE 7/11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661037" y="1041045"/>
            <a:ext cx="8393624" cy="1168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19"/>
              </a:lnSpc>
              <a:spcBef>
                <a:spcPct val="0"/>
              </a:spcBef>
            </a:pPr>
            <a:r>
              <a:rPr lang="en-US" sz="841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APPLICATIONS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303181" y="2402315"/>
            <a:ext cx="8575809" cy="691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Finance &amp; Budgeting: </a:t>
            </a: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Analyzing income and expenses.</a:t>
            </a:r>
          </a:p>
          <a:p>
            <a:pPr algn="l">
              <a:lnSpc>
                <a:spcPts val="4200"/>
              </a:lnSpc>
            </a:pP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Education: Student performance tracking.</a:t>
            </a:r>
          </a:p>
          <a:p>
            <a:pPr algn="l">
              <a:lnSpc>
                <a:spcPts val="4200"/>
              </a:lnSpc>
            </a:pP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Business Analytics: Sales and revenue forecasting.</a:t>
            </a:r>
          </a:p>
          <a:p>
            <a:pPr algn="l">
              <a:lnSpc>
                <a:spcPts val="4200"/>
              </a:lnSpc>
            </a:pP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Healthcare: Patient data trend analysis.</a:t>
            </a:r>
          </a:p>
          <a:p>
            <a:pPr algn="l">
              <a:lnSpc>
                <a:spcPts val="4200"/>
              </a:lnSpc>
            </a:pP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Research &amp; Development: Statistical insights.</a:t>
            </a:r>
          </a:p>
          <a:p>
            <a:pPr algn="l">
              <a:lnSpc>
                <a:spcPts val="4200"/>
              </a:lnSpc>
            </a:pPr>
          </a:p>
        </p:txBody>
      </p:sp>
      <p:sp>
        <p:nvSpPr>
          <p:cNvPr name="AutoShape 19" id="19"/>
          <p:cNvSpPr/>
          <p:nvPr/>
        </p:nvSpPr>
        <p:spPr>
          <a:xfrm>
            <a:off x="-193696" y="9507964"/>
            <a:ext cx="19241385" cy="38454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0" id="20"/>
          <p:cNvSpPr txBox="true"/>
          <p:nvPr/>
        </p:nvSpPr>
        <p:spPr>
          <a:xfrm rot="0">
            <a:off x="2388226" y="9698163"/>
            <a:ext cx="4277870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SMRUTHI JHA &amp; ANSH KUMAR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974719" y="9680780"/>
            <a:ext cx="2258785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E-SMART DASH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529689" y="9716376"/>
            <a:ext cx="1185892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ENSI152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11110" y="800532"/>
            <a:ext cx="4482101" cy="228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7"/>
              </a:lnSpc>
              <a:spcBef>
                <a:spcPct val="0"/>
              </a:spcBef>
            </a:pPr>
            <a:r>
              <a:rPr lang="en-US" b="true" sz="1582" spc="9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SCHOOL OF ENGINEERING TECHNOLOGY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680327" y="2581887"/>
            <a:ext cx="4067165" cy="4732701"/>
            <a:chOff x="0" y="0"/>
            <a:chExt cx="6985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blipFill>
              <a:blip r:embed="rId5"/>
              <a:stretch>
                <a:fillRect l="-37327" t="0" r="-37327" b="0"/>
              </a:stretch>
            </a:blipFill>
            <a:ln w="38100" cap="sq">
              <a:gradFill>
                <a:gsLst>
                  <a:gs pos="0">
                    <a:srgbClr val="45DEEF">
                      <a:alpha val="100000"/>
                    </a:srgbClr>
                  </a:gs>
                  <a:gs pos="100000">
                    <a:srgbClr val="0074AD">
                      <a:alpha val="65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</p:grpSp>
      <p:grpSp>
        <p:nvGrpSpPr>
          <p:cNvPr name="Group 26" id="26"/>
          <p:cNvGrpSpPr/>
          <p:nvPr/>
        </p:nvGrpSpPr>
        <p:grpSpPr>
          <a:xfrm rot="0">
            <a:off x="3612372" y="4948237"/>
            <a:ext cx="3284691" cy="3822186"/>
            <a:chOff x="0" y="0"/>
            <a:chExt cx="6985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blipFill>
              <a:blip r:embed="rId6"/>
              <a:stretch>
                <a:fillRect l="-53204" t="0" r="-53204" b="0"/>
              </a:stretch>
            </a:blipFill>
            <a:ln w="38100" cap="sq">
              <a:gradFill>
                <a:gsLst>
                  <a:gs pos="0">
                    <a:srgbClr val="45DEEF">
                      <a:alpha val="100000"/>
                    </a:srgbClr>
                  </a:gs>
                  <a:gs pos="100000">
                    <a:srgbClr val="0074AD">
                      <a:alpha val="65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321766" y="9530680"/>
            <a:ext cx="2192753" cy="1597205"/>
            <a:chOff x="0" y="0"/>
            <a:chExt cx="577515" cy="4206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7515" cy="420663"/>
            </a:xfrm>
            <a:custGeom>
              <a:avLst/>
              <a:gdLst/>
              <a:ahLst/>
              <a:cxnLst/>
              <a:rect r="r" b="b" t="t" l="l"/>
              <a:pathLst>
                <a:path h="420663" w="577515">
                  <a:moveTo>
                    <a:pt x="0" y="0"/>
                  </a:moveTo>
                  <a:lnTo>
                    <a:pt x="577515" y="0"/>
                  </a:lnTo>
                  <a:lnTo>
                    <a:pt x="577515" y="420663"/>
                  </a:lnTo>
                  <a:lnTo>
                    <a:pt x="0" y="420663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38100"/>
              <a:ext cx="577515" cy="382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9488397"/>
            <a:ext cx="2192753" cy="1597205"/>
            <a:chOff x="0" y="0"/>
            <a:chExt cx="577515" cy="42066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77515" cy="420663"/>
            </a:xfrm>
            <a:custGeom>
              <a:avLst/>
              <a:gdLst/>
              <a:ahLst/>
              <a:cxnLst/>
              <a:rect r="r" b="b" t="t" l="l"/>
              <a:pathLst>
                <a:path h="420663" w="577515">
                  <a:moveTo>
                    <a:pt x="0" y="0"/>
                  </a:moveTo>
                  <a:lnTo>
                    <a:pt x="577515" y="0"/>
                  </a:lnTo>
                  <a:lnTo>
                    <a:pt x="577515" y="420663"/>
                  </a:lnTo>
                  <a:lnTo>
                    <a:pt x="0" y="420663"/>
                  </a:lnTo>
                  <a:close/>
                </a:path>
              </a:pathLst>
            </a:custGeom>
            <a:gradFill rotWithShape="true">
              <a:gsLst>
                <a:gs pos="0">
                  <a:srgbClr val="0074AD">
                    <a:alpha val="6500"/>
                  </a:srgbClr>
                </a:gs>
                <a:gs pos="100000">
                  <a:srgbClr val="45DEE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38100"/>
              <a:ext cx="577515" cy="382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914827" y="9719553"/>
            <a:ext cx="731654" cy="345873"/>
          </a:xfrm>
          <a:custGeom>
            <a:avLst/>
            <a:gdLst/>
            <a:ahLst/>
            <a:cxnLst/>
            <a:rect r="r" b="b" t="t" l="l"/>
            <a:pathLst>
              <a:path h="345873" w="731654">
                <a:moveTo>
                  <a:pt x="0" y="0"/>
                </a:moveTo>
                <a:lnTo>
                  <a:pt x="731654" y="0"/>
                </a:lnTo>
                <a:lnTo>
                  <a:pt x="731654" y="345873"/>
                </a:lnTo>
                <a:lnTo>
                  <a:pt x="0" y="3458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-12589651" y="1750451"/>
            <a:ext cx="27740609" cy="1629149"/>
            <a:chOff x="0" y="0"/>
            <a:chExt cx="7306169" cy="42907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306169" cy="429076"/>
            </a:xfrm>
            <a:custGeom>
              <a:avLst/>
              <a:gdLst/>
              <a:ahLst/>
              <a:cxnLst/>
              <a:rect r="r" b="b" t="t" l="l"/>
              <a:pathLst>
                <a:path h="429076" w="7306169">
                  <a:moveTo>
                    <a:pt x="0" y="0"/>
                  </a:moveTo>
                  <a:lnTo>
                    <a:pt x="7306169" y="0"/>
                  </a:lnTo>
                  <a:lnTo>
                    <a:pt x="7306169" y="429076"/>
                  </a:lnTo>
                  <a:lnTo>
                    <a:pt x="0" y="429076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38100"/>
              <a:ext cx="7306169" cy="3909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6656616" y="9748128"/>
            <a:ext cx="1205367" cy="388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51"/>
              </a:lnSpc>
              <a:spcBef>
                <a:spcPct val="0"/>
              </a:spcBef>
            </a:pPr>
            <a:r>
              <a:rPr lang="en-US" b="true" sz="1463" spc="379">
                <a:solidFill>
                  <a:srgbClr val="FFFFFF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PAGE 9/11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97919" y="1874276"/>
            <a:ext cx="16820224" cy="1385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09"/>
              </a:lnSpc>
              <a:spcBef>
                <a:spcPct val="0"/>
              </a:spcBef>
            </a:pPr>
            <a:r>
              <a:rPr lang="en-US" sz="991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CONCLUSION     /     FUTURE WORK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31719" y="3746659"/>
            <a:ext cx="8476311" cy="5511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6035" indent="-338018" lvl="1">
              <a:lnSpc>
                <a:spcPts val="4383"/>
              </a:lnSpc>
              <a:buFont typeface="Arial"/>
              <a:buChar char="•"/>
            </a:pPr>
            <a:r>
              <a:rPr lang="en-US" sz="313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eSmart Dash integrates file upload, dynamic visualizations, AI-based insights, and PDF export in one interactive platform.</a:t>
            </a:r>
          </a:p>
          <a:p>
            <a:pPr algn="l" marL="676035" indent="-338018" lvl="1">
              <a:lnSpc>
                <a:spcPts val="4383"/>
              </a:lnSpc>
              <a:buFont typeface="Arial"/>
              <a:buChar char="•"/>
            </a:pPr>
            <a:r>
              <a:rPr lang="en-US" sz="313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It </a:t>
            </a:r>
            <a:r>
              <a:rPr lang="en-US" sz="313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simp</a:t>
            </a:r>
            <a:r>
              <a:rPr lang="en-US" sz="313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lifies data analysis for users with no coding background.</a:t>
            </a:r>
          </a:p>
          <a:p>
            <a:pPr algn="l" marL="676035" indent="-338018" lvl="1">
              <a:lnSpc>
                <a:spcPts val="4383"/>
              </a:lnSpc>
              <a:buFont typeface="Arial"/>
              <a:buChar char="•"/>
            </a:pPr>
            <a:r>
              <a:rPr lang="en-US" sz="313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The dashboard promotes informed decision-making through visual and trend-based data interpretation.</a:t>
            </a:r>
          </a:p>
          <a:p>
            <a:pPr algn="l">
              <a:lnSpc>
                <a:spcPts val="4383"/>
              </a:lnSpc>
              <a:spcBef>
                <a:spcPct val="0"/>
              </a:spcBef>
            </a:pPr>
          </a:p>
        </p:txBody>
      </p:sp>
      <p:sp>
        <p:nvSpPr>
          <p:cNvPr name="AutoShape 16" id="16"/>
          <p:cNvSpPr/>
          <p:nvPr/>
        </p:nvSpPr>
        <p:spPr>
          <a:xfrm>
            <a:off x="-922128" y="9492227"/>
            <a:ext cx="19241385" cy="38454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7" id="17"/>
          <p:cNvSpPr txBox="true"/>
          <p:nvPr/>
        </p:nvSpPr>
        <p:spPr>
          <a:xfrm rot="0">
            <a:off x="2634679" y="9665091"/>
            <a:ext cx="4277870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SMRUTHI JHA &amp; ANSH KUMAR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608272" y="9665091"/>
            <a:ext cx="2258785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E-SMART DASH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829845" y="9680780"/>
            <a:ext cx="1185892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ENSI152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97919" y="505182"/>
            <a:ext cx="4482101" cy="228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7"/>
              </a:lnSpc>
              <a:spcBef>
                <a:spcPct val="0"/>
              </a:spcBef>
            </a:pPr>
            <a:r>
              <a:rPr lang="en-US" b="true" sz="1582" spc="9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SCHOOL OF ENGINEERING TECHNOLOGY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315140" y="3580699"/>
            <a:ext cx="8546843" cy="56151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6560" indent="-343280" lvl="1">
              <a:lnSpc>
                <a:spcPts val="4451"/>
              </a:lnSpc>
              <a:buFont typeface="Arial"/>
              <a:buChar char="•"/>
            </a:pPr>
            <a:r>
              <a:rPr lang="en-US" sz="31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Integrate advanced ML models for predictive analytics.</a:t>
            </a:r>
          </a:p>
          <a:p>
            <a:pPr algn="l" marL="686560" indent="-343280" lvl="1">
              <a:lnSpc>
                <a:spcPts val="4451"/>
              </a:lnSpc>
              <a:buFont typeface="Arial"/>
              <a:buChar char="•"/>
            </a:pPr>
            <a:r>
              <a:rPr lang="en-US" sz="31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Ena</a:t>
            </a:r>
            <a:r>
              <a:rPr lang="en-US" sz="31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ble real-time data support via APIs or live feeds.</a:t>
            </a:r>
          </a:p>
          <a:p>
            <a:pPr algn="l" marL="686560" indent="-343280" lvl="1">
              <a:lnSpc>
                <a:spcPts val="4451"/>
              </a:lnSpc>
              <a:buFont typeface="Arial"/>
              <a:buChar char="•"/>
            </a:pPr>
            <a:r>
              <a:rPr lang="en-US" sz="31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Improve mobile compatibility and responsive design.</a:t>
            </a:r>
          </a:p>
          <a:p>
            <a:pPr algn="l" marL="686560" indent="-343280" lvl="1">
              <a:lnSpc>
                <a:spcPts val="4451"/>
              </a:lnSpc>
              <a:buFont typeface="Arial"/>
              <a:buChar char="•"/>
            </a:pPr>
            <a:r>
              <a:rPr lang="en-US" sz="31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Allow custom dashboard themes and layout personalization.</a:t>
            </a:r>
          </a:p>
          <a:p>
            <a:pPr algn="l" marL="686560" indent="-343280" lvl="1">
              <a:lnSpc>
                <a:spcPts val="4451"/>
              </a:lnSpc>
              <a:spcBef>
                <a:spcPct val="0"/>
              </a:spcBef>
              <a:buFont typeface="Arial"/>
              <a:buChar char="•"/>
            </a:pPr>
            <a:r>
              <a:rPr lang="en-US" sz="31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Add secure user login and personal data storage features.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344060" y="9473177"/>
            <a:ext cx="2192753" cy="1597205"/>
            <a:chOff x="0" y="0"/>
            <a:chExt cx="577515" cy="4206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7515" cy="420663"/>
            </a:xfrm>
            <a:custGeom>
              <a:avLst/>
              <a:gdLst/>
              <a:ahLst/>
              <a:cxnLst/>
              <a:rect r="r" b="b" t="t" l="l"/>
              <a:pathLst>
                <a:path h="420663" w="577515">
                  <a:moveTo>
                    <a:pt x="0" y="0"/>
                  </a:moveTo>
                  <a:lnTo>
                    <a:pt x="577515" y="0"/>
                  </a:lnTo>
                  <a:lnTo>
                    <a:pt x="577515" y="420663"/>
                  </a:lnTo>
                  <a:lnTo>
                    <a:pt x="0" y="420663"/>
                  </a:lnTo>
                  <a:close/>
                </a:path>
              </a:pathLst>
            </a:custGeom>
            <a:gradFill rotWithShape="true">
              <a:gsLst>
                <a:gs pos="0">
                  <a:srgbClr val="45DEEF">
                    <a:alpha val="100000"/>
                  </a:srgbClr>
                </a:gs>
                <a:gs pos="100000">
                  <a:srgbClr val="0074AD">
                    <a:alpha val="65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38100"/>
              <a:ext cx="577515" cy="382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9488397"/>
            <a:ext cx="2192753" cy="1597205"/>
            <a:chOff x="0" y="0"/>
            <a:chExt cx="577515" cy="42066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77515" cy="420663"/>
            </a:xfrm>
            <a:custGeom>
              <a:avLst/>
              <a:gdLst/>
              <a:ahLst/>
              <a:cxnLst/>
              <a:rect r="r" b="b" t="t" l="l"/>
              <a:pathLst>
                <a:path h="420663" w="577515">
                  <a:moveTo>
                    <a:pt x="0" y="0"/>
                  </a:moveTo>
                  <a:lnTo>
                    <a:pt x="577515" y="0"/>
                  </a:lnTo>
                  <a:lnTo>
                    <a:pt x="577515" y="420663"/>
                  </a:lnTo>
                  <a:lnTo>
                    <a:pt x="0" y="420663"/>
                  </a:lnTo>
                  <a:close/>
                </a:path>
              </a:pathLst>
            </a:custGeom>
            <a:gradFill rotWithShape="true">
              <a:gsLst>
                <a:gs pos="0">
                  <a:srgbClr val="0074AD">
                    <a:alpha val="6500"/>
                  </a:srgbClr>
                </a:gs>
                <a:gs pos="100000">
                  <a:srgbClr val="45DEE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38100"/>
              <a:ext cx="577515" cy="382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3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true" flipV="false" rot="0">
            <a:off x="914827" y="9719553"/>
            <a:ext cx="731654" cy="345873"/>
          </a:xfrm>
          <a:custGeom>
            <a:avLst/>
            <a:gdLst/>
            <a:ahLst/>
            <a:cxnLst/>
            <a:rect r="r" b="b" t="t" l="l"/>
            <a:pathLst>
              <a:path h="345873" w="731654">
                <a:moveTo>
                  <a:pt x="731654" y="0"/>
                </a:moveTo>
                <a:lnTo>
                  <a:pt x="0" y="0"/>
                </a:lnTo>
                <a:lnTo>
                  <a:pt x="0" y="345873"/>
                </a:lnTo>
                <a:lnTo>
                  <a:pt x="731654" y="345873"/>
                </a:lnTo>
                <a:lnTo>
                  <a:pt x="731654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656616" y="9712532"/>
            <a:ext cx="1205367" cy="388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51"/>
              </a:lnSpc>
              <a:spcBef>
                <a:spcPct val="0"/>
              </a:spcBef>
            </a:pPr>
            <a:r>
              <a:rPr lang="en-US" b="true" sz="1463" spc="379">
                <a:solidFill>
                  <a:srgbClr val="FFFFFF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PAGE 11/11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959464" y="3916399"/>
            <a:ext cx="9967769" cy="2360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84"/>
              </a:lnSpc>
              <a:spcBef>
                <a:spcPct val="0"/>
              </a:spcBef>
            </a:pPr>
            <a:r>
              <a:rPr lang="en-US" sz="17061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THANK YOU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3146898" y="5938140"/>
            <a:ext cx="551787" cy="965929"/>
          </a:xfrm>
          <a:custGeom>
            <a:avLst/>
            <a:gdLst/>
            <a:ahLst/>
            <a:cxnLst/>
            <a:rect r="r" b="b" t="t" l="l"/>
            <a:pathLst>
              <a:path h="965929" w="551787">
                <a:moveTo>
                  <a:pt x="0" y="0"/>
                </a:moveTo>
                <a:lnTo>
                  <a:pt x="551786" y="0"/>
                </a:lnTo>
                <a:lnTo>
                  <a:pt x="551786" y="965929"/>
                </a:lnTo>
                <a:lnTo>
                  <a:pt x="0" y="96592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3" id="13"/>
          <p:cNvSpPr/>
          <p:nvPr/>
        </p:nvSpPr>
        <p:spPr>
          <a:xfrm>
            <a:off x="-188937" y="9434723"/>
            <a:ext cx="19241385" cy="38454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2966311" y="9526221"/>
            <a:ext cx="4277870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SMRUTHI JHA &amp; ANSH KUMAR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564012" y="9626807"/>
            <a:ext cx="2258785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E-SMART DASH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146898" y="9626807"/>
            <a:ext cx="1185892" cy="366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ENSI152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33440" y="685410"/>
            <a:ext cx="6020430" cy="292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1"/>
              </a:lnSpc>
              <a:spcBef>
                <a:spcPct val="0"/>
              </a:spcBef>
            </a:pPr>
            <a:r>
              <a:rPr lang="en-US" b="true" sz="1982" spc="122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SCHOOL OF ENGINEERING TECHNOLOGY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DAGd7vm6mv4</dc:identifier>
  <dcterms:modified xsi:type="dcterms:W3CDTF">2011-08-01T06:04:30Z</dcterms:modified>
  <cp:revision>1</cp:revision>
  <dc:title>Blue Black Tech Modern Cyber Security Presentation</dc:title>
</cp:coreProperties>
</file>

<file path=docProps/thumbnail.jpeg>
</file>